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1" r:id="rId5"/>
    <p:sldId id="260" r:id="rId6"/>
    <p:sldId id="262" r:id="rId7"/>
    <p:sldId id="263" r:id="rId8"/>
    <p:sldId id="264" r:id="rId9"/>
    <p:sldId id="265" r:id="rId10"/>
    <p:sldId id="266" r:id="rId11"/>
    <p:sldId id="267" r:id="rId12"/>
    <p:sldId id="268" r:id="rId13"/>
    <p:sldId id="269" r:id="rId14"/>
    <p:sldId id="270"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147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24B1AF89-657D-4755-A703-6F827A416E35}" type="datetimeFigureOut">
              <a:rPr lang="en-SG" smtClean="0"/>
              <a:t>3/3/2025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CE538CF6-CEC5-402A-B320-D6B5373A72D8}" type="slidenum">
              <a:rPr lang="en-SG" smtClean="0"/>
              <a:t>‹#›</a:t>
            </a:fld>
            <a:endParaRPr lang="en-SG"/>
          </a:p>
        </p:txBody>
      </p:sp>
    </p:spTree>
    <p:extLst>
      <p:ext uri="{BB962C8B-B14F-4D97-AF65-F5344CB8AC3E}">
        <p14:creationId xmlns:p14="http://schemas.microsoft.com/office/powerpoint/2010/main" val="1851265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24B1AF89-657D-4755-A703-6F827A416E35}" type="datetimeFigureOut">
              <a:rPr lang="en-SG" smtClean="0"/>
              <a:t>3/3/2025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CE538CF6-CEC5-402A-B320-D6B5373A72D8}" type="slidenum">
              <a:rPr lang="en-SG" smtClean="0"/>
              <a:t>‹#›</a:t>
            </a:fld>
            <a:endParaRPr lang="en-SG"/>
          </a:p>
        </p:txBody>
      </p:sp>
    </p:spTree>
    <p:extLst>
      <p:ext uri="{BB962C8B-B14F-4D97-AF65-F5344CB8AC3E}">
        <p14:creationId xmlns:p14="http://schemas.microsoft.com/office/powerpoint/2010/main" val="2321601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24B1AF89-657D-4755-A703-6F827A416E35}" type="datetimeFigureOut">
              <a:rPr lang="en-SG" smtClean="0"/>
              <a:t>3/3/2025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CE538CF6-CEC5-402A-B320-D6B5373A72D8}" type="slidenum">
              <a:rPr lang="en-SG" smtClean="0"/>
              <a:t>‹#›</a:t>
            </a:fld>
            <a:endParaRPr lang="en-SG"/>
          </a:p>
        </p:txBody>
      </p:sp>
    </p:spTree>
    <p:extLst>
      <p:ext uri="{BB962C8B-B14F-4D97-AF65-F5344CB8AC3E}">
        <p14:creationId xmlns:p14="http://schemas.microsoft.com/office/powerpoint/2010/main" val="3679963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24B1AF89-657D-4755-A703-6F827A416E35}" type="datetimeFigureOut">
              <a:rPr lang="en-SG" smtClean="0"/>
              <a:t>3/3/2025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CE538CF6-CEC5-402A-B320-D6B5373A72D8}" type="slidenum">
              <a:rPr lang="en-SG" smtClean="0"/>
              <a:t>‹#›</a:t>
            </a:fld>
            <a:endParaRPr lang="en-SG"/>
          </a:p>
        </p:txBody>
      </p:sp>
    </p:spTree>
    <p:extLst>
      <p:ext uri="{BB962C8B-B14F-4D97-AF65-F5344CB8AC3E}">
        <p14:creationId xmlns:p14="http://schemas.microsoft.com/office/powerpoint/2010/main" val="3857032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B1AF89-657D-4755-A703-6F827A416E35}" type="datetimeFigureOut">
              <a:rPr lang="en-SG" smtClean="0"/>
              <a:t>3/3/2025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CE538CF6-CEC5-402A-B320-D6B5373A72D8}" type="slidenum">
              <a:rPr lang="en-SG" smtClean="0"/>
              <a:t>‹#›</a:t>
            </a:fld>
            <a:endParaRPr lang="en-SG"/>
          </a:p>
        </p:txBody>
      </p:sp>
    </p:spTree>
    <p:extLst>
      <p:ext uri="{BB962C8B-B14F-4D97-AF65-F5344CB8AC3E}">
        <p14:creationId xmlns:p14="http://schemas.microsoft.com/office/powerpoint/2010/main" val="155360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24B1AF89-657D-4755-A703-6F827A416E35}" type="datetimeFigureOut">
              <a:rPr lang="en-SG" smtClean="0"/>
              <a:t>3/3/2025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CE538CF6-CEC5-402A-B320-D6B5373A72D8}" type="slidenum">
              <a:rPr lang="en-SG" smtClean="0"/>
              <a:t>‹#›</a:t>
            </a:fld>
            <a:endParaRPr lang="en-SG"/>
          </a:p>
        </p:txBody>
      </p:sp>
    </p:spTree>
    <p:extLst>
      <p:ext uri="{BB962C8B-B14F-4D97-AF65-F5344CB8AC3E}">
        <p14:creationId xmlns:p14="http://schemas.microsoft.com/office/powerpoint/2010/main" val="1721543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24B1AF89-657D-4755-A703-6F827A416E35}" type="datetimeFigureOut">
              <a:rPr lang="en-SG" smtClean="0"/>
              <a:t>3/3/2025</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CE538CF6-CEC5-402A-B320-D6B5373A72D8}" type="slidenum">
              <a:rPr lang="en-SG" smtClean="0"/>
              <a:t>‹#›</a:t>
            </a:fld>
            <a:endParaRPr lang="en-SG"/>
          </a:p>
        </p:txBody>
      </p:sp>
    </p:spTree>
    <p:extLst>
      <p:ext uri="{BB962C8B-B14F-4D97-AF65-F5344CB8AC3E}">
        <p14:creationId xmlns:p14="http://schemas.microsoft.com/office/powerpoint/2010/main" val="3164713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24B1AF89-657D-4755-A703-6F827A416E35}" type="datetimeFigureOut">
              <a:rPr lang="en-SG" smtClean="0"/>
              <a:t>3/3/2025</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CE538CF6-CEC5-402A-B320-D6B5373A72D8}" type="slidenum">
              <a:rPr lang="en-SG" smtClean="0"/>
              <a:t>‹#›</a:t>
            </a:fld>
            <a:endParaRPr lang="en-SG"/>
          </a:p>
        </p:txBody>
      </p:sp>
    </p:spTree>
    <p:extLst>
      <p:ext uri="{BB962C8B-B14F-4D97-AF65-F5344CB8AC3E}">
        <p14:creationId xmlns:p14="http://schemas.microsoft.com/office/powerpoint/2010/main" val="3470843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1AF89-657D-4755-A703-6F827A416E35}" type="datetimeFigureOut">
              <a:rPr lang="en-SG" smtClean="0"/>
              <a:t>3/3/2025</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CE538CF6-CEC5-402A-B320-D6B5373A72D8}" type="slidenum">
              <a:rPr lang="en-SG" smtClean="0"/>
              <a:t>‹#›</a:t>
            </a:fld>
            <a:endParaRPr lang="en-SG"/>
          </a:p>
        </p:txBody>
      </p:sp>
    </p:spTree>
    <p:extLst>
      <p:ext uri="{BB962C8B-B14F-4D97-AF65-F5344CB8AC3E}">
        <p14:creationId xmlns:p14="http://schemas.microsoft.com/office/powerpoint/2010/main" val="919910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B1AF89-657D-4755-A703-6F827A416E35}" type="datetimeFigureOut">
              <a:rPr lang="en-SG" smtClean="0"/>
              <a:t>3/3/2025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CE538CF6-CEC5-402A-B320-D6B5373A72D8}" type="slidenum">
              <a:rPr lang="en-SG" smtClean="0"/>
              <a:t>‹#›</a:t>
            </a:fld>
            <a:endParaRPr lang="en-SG"/>
          </a:p>
        </p:txBody>
      </p:sp>
    </p:spTree>
    <p:extLst>
      <p:ext uri="{BB962C8B-B14F-4D97-AF65-F5344CB8AC3E}">
        <p14:creationId xmlns:p14="http://schemas.microsoft.com/office/powerpoint/2010/main" val="2871732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B1AF89-657D-4755-A703-6F827A416E35}" type="datetimeFigureOut">
              <a:rPr lang="en-SG" smtClean="0"/>
              <a:t>3/3/2025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CE538CF6-CEC5-402A-B320-D6B5373A72D8}" type="slidenum">
              <a:rPr lang="en-SG" smtClean="0"/>
              <a:t>‹#›</a:t>
            </a:fld>
            <a:endParaRPr lang="en-SG"/>
          </a:p>
        </p:txBody>
      </p:sp>
    </p:spTree>
    <p:extLst>
      <p:ext uri="{BB962C8B-B14F-4D97-AF65-F5344CB8AC3E}">
        <p14:creationId xmlns:p14="http://schemas.microsoft.com/office/powerpoint/2010/main" val="278440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1AF89-657D-4755-A703-6F827A416E35}" type="datetimeFigureOut">
              <a:rPr lang="en-SG" smtClean="0"/>
              <a:t>3/3/2025</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538CF6-CEC5-402A-B320-D6B5373A72D8}" type="slidenum">
              <a:rPr lang="en-SG" smtClean="0"/>
              <a:t>‹#›</a:t>
            </a:fld>
            <a:endParaRPr lang="en-SG"/>
          </a:p>
        </p:txBody>
      </p:sp>
    </p:spTree>
    <p:extLst>
      <p:ext uri="{BB962C8B-B14F-4D97-AF65-F5344CB8AC3E}">
        <p14:creationId xmlns:p14="http://schemas.microsoft.com/office/powerpoint/2010/main" val="2201703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4.pn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4.pn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4722"/>
          </a:xfrm>
        </p:spPr>
        <p:txBody>
          <a:bodyPr>
            <a:normAutofit/>
          </a:bodyPr>
          <a:lstStyle/>
          <a:p>
            <a:r>
              <a:rPr lang="en-US" sz="3600" b="1" dirty="0" smtClean="0">
                <a:latin typeface="Times New Roman" pitchFamily="18" charset="0"/>
                <a:cs typeface="Times New Roman" pitchFamily="18" charset="0"/>
              </a:rPr>
              <a:t>TRƯỜNG MẦM NON HOA SEN</a:t>
            </a:r>
            <a:br>
              <a:rPr lang="en-US" sz="3600" b="1" dirty="0" smtClean="0">
                <a:latin typeface="Times New Roman" pitchFamily="18" charset="0"/>
                <a:cs typeface="Times New Roman" pitchFamily="18" charset="0"/>
              </a:rPr>
            </a:br>
            <a:r>
              <a:rPr lang="en-US" sz="3600" b="1" dirty="0" smtClean="0">
                <a:solidFill>
                  <a:schemeClr val="tx1"/>
                </a:solidFill>
                <a:latin typeface="Times New Roman" pitchFamily="18" charset="0"/>
                <a:cs typeface="Times New Roman" pitchFamily="18" charset="0"/>
              </a:rPr>
              <a:t>GVPTL: TRẦN THỊ NGỌC TRUYỀN</a:t>
            </a:r>
            <a:br>
              <a:rPr lang="en-US" sz="3600" b="1" dirty="0" smtClean="0">
                <a:solidFill>
                  <a:schemeClr val="tx1"/>
                </a:solidFill>
                <a:latin typeface="Times New Roman" pitchFamily="18" charset="0"/>
                <a:cs typeface="Times New Roman" pitchFamily="18" charset="0"/>
              </a:rPr>
            </a:br>
            <a:r>
              <a:rPr lang="en-US" sz="3600" b="1" dirty="0" smtClean="0">
                <a:solidFill>
                  <a:schemeClr val="tx1"/>
                </a:solidFill>
                <a:latin typeface="Times New Roman" pitchFamily="18" charset="0"/>
                <a:cs typeface="Times New Roman" pitchFamily="18" charset="0"/>
              </a:rPr>
              <a:t/>
            </a:r>
            <a:br>
              <a:rPr lang="en-US" sz="3600" b="1" dirty="0" smtClean="0">
                <a:solidFill>
                  <a:schemeClr val="tx1"/>
                </a:solidFill>
                <a:latin typeface="Times New Roman" pitchFamily="18" charset="0"/>
                <a:cs typeface="Times New Roman" pitchFamily="18" charset="0"/>
              </a:rPr>
            </a:br>
            <a:r>
              <a:rPr lang="en-US" sz="3600" b="1" dirty="0">
                <a:latin typeface="Times New Roman" pitchFamily="18" charset="0"/>
                <a:cs typeface="Times New Roman" pitchFamily="18" charset="0"/>
              </a:rPr>
              <a:t>PHÁT TRIỂN </a:t>
            </a:r>
            <a:r>
              <a:rPr lang="en-US" sz="3600" b="1" dirty="0" smtClean="0">
                <a:latin typeface="Times New Roman" pitchFamily="18" charset="0"/>
                <a:cs typeface="Times New Roman" pitchFamily="18" charset="0"/>
              </a:rPr>
              <a:t>NHẬN THỨC</a:t>
            </a:r>
            <a:br>
              <a:rPr lang="en-US" sz="3600" b="1" dirty="0" smtClean="0">
                <a:latin typeface="Times New Roman" pitchFamily="18" charset="0"/>
                <a:cs typeface="Times New Roman" pitchFamily="18" charset="0"/>
              </a:rPr>
            </a:br>
            <a:r>
              <a:rPr lang="en-US" sz="3600" b="1" dirty="0">
                <a:effectLst>
                  <a:outerShdw blurRad="38100" dist="38100" dir="2700000" algn="tl">
                    <a:srgbClr val="000000">
                      <a:alpha val="43137"/>
                    </a:srgbClr>
                  </a:outerShdw>
                </a:effectLst>
                <a:latin typeface="Times New Roman" pitchFamily="18" charset="0"/>
                <a:cs typeface="Times New Roman" pitchFamily="18" charset="0"/>
              </a:rPr>
              <a:t/>
            </a:r>
            <a:br>
              <a:rPr lang="en-US" sz="3600" b="1" dirty="0">
                <a:effectLst>
                  <a:outerShdw blurRad="38100" dist="38100" dir="2700000" algn="tl">
                    <a:srgbClr val="000000">
                      <a:alpha val="43137"/>
                    </a:srgbClr>
                  </a:outerShdw>
                </a:effectLst>
                <a:latin typeface="Times New Roman" pitchFamily="18" charset="0"/>
                <a:cs typeface="Times New Roman" pitchFamily="18" charset="0"/>
              </a:rPr>
            </a:b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TÌM HIỂU MỘT SỐ </a:t>
            </a:r>
            <a:b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b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PHƯƠNG TIỆN GIAO THÔNG </a:t>
            </a:r>
            <a:b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b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ĐƯỜNG HÀNG KHÔNG</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r>
            <a:b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b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r>
            <a:b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b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4- </a:t>
            </a:r>
            <a:r>
              <a:rPr lang="en-US" sz="3600" b="1" dirty="0">
                <a:effectLst>
                  <a:outerShdw blurRad="38100" dist="38100" dir="2700000" algn="tl">
                    <a:srgbClr val="000000">
                      <a:alpha val="43137"/>
                    </a:srgbClr>
                  </a:outerShdw>
                </a:effectLst>
                <a:latin typeface="Times New Roman" pitchFamily="18" charset="0"/>
                <a:cs typeface="Times New Roman" pitchFamily="18" charset="0"/>
              </a:rPr>
              <a:t>5 TUỔI</a:t>
            </a:r>
            <a:br>
              <a:rPr lang="en-US" sz="3600" b="1" dirty="0">
                <a:effectLst>
                  <a:outerShdw blurRad="38100" dist="38100" dir="2700000" algn="tl">
                    <a:srgbClr val="000000">
                      <a:alpha val="43137"/>
                    </a:srgbClr>
                  </a:outerShdw>
                </a:effectLst>
                <a:latin typeface="Times New Roman" pitchFamily="18" charset="0"/>
                <a:cs typeface="Times New Roman" pitchFamily="18" charset="0"/>
              </a:rPr>
            </a:br>
            <a:endParaRPr lang="en-SG" sz="3600" dirty="0"/>
          </a:p>
        </p:txBody>
      </p:sp>
    </p:spTree>
    <p:extLst>
      <p:ext uri="{BB962C8B-B14F-4D97-AF65-F5344CB8AC3E}">
        <p14:creationId xmlns:p14="http://schemas.microsoft.com/office/powerpoint/2010/main" val="259089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sz="6000" b="1" dirty="0" err="1" smtClean="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Quan</a:t>
            </a:r>
            <a:r>
              <a:rPr lang="en-SG" sz="6000" b="1" dirty="0" smtClean="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6000" b="1" dirty="0" err="1" smtClean="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sát</a:t>
            </a:r>
            <a:r>
              <a:rPr lang="en-SG" sz="6000" b="1" dirty="0" smtClean="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6000" b="1" dirty="0" err="1" smtClean="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khinh</a:t>
            </a:r>
            <a:r>
              <a:rPr lang="en-SG" sz="6000" b="1" dirty="0" smtClean="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6000" b="1" dirty="0" err="1" smtClean="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khí</a:t>
            </a:r>
            <a:r>
              <a:rPr lang="en-SG" sz="6000" b="1" dirty="0" smtClean="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6000" b="1" dirty="0" err="1" smtClean="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cầu</a:t>
            </a:r>
            <a:endParaRPr lang="en-SG" sz="6000" b="1" dirty="0">
              <a:solidFill>
                <a:schemeClr val="tx1">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3999"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744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wheel(1)">
                                      <p:cBhvr>
                                        <p:cTn id="12"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5616" y="0"/>
            <a:ext cx="7200800" cy="5805264"/>
          </a:xfrm>
        </p:spPr>
        <p:txBody>
          <a:bodyPr>
            <a:normAutofit/>
          </a:bodyPr>
          <a:lstStyle/>
          <a:p>
            <a:pPr algn="just"/>
            <a:r>
              <a:rPr lang="en-SG" sz="6000" b="1" i="1" dirty="0" err="1" smtClean="0">
                <a:effectLst>
                  <a:outerShdw blurRad="38100" dist="38100" dir="2700000" algn="tl">
                    <a:srgbClr val="000000">
                      <a:alpha val="43137"/>
                    </a:srgbClr>
                  </a:outerShdw>
                </a:effectLst>
                <a:latin typeface="Times New Roman" pitchFamily="18" charset="0"/>
                <a:cs typeface="Times New Roman" pitchFamily="18" charset="0"/>
              </a:rPr>
              <a:t>Giáo</a:t>
            </a:r>
            <a:r>
              <a:rPr lang="en-SG" sz="60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6000" b="1" i="1" dirty="0" err="1" smtClean="0">
                <a:effectLst>
                  <a:outerShdw blurRad="38100" dist="38100" dir="2700000" algn="tl">
                    <a:srgbClr val="000000">
                      <a:alpha val="43137"/>
                    </a:srgbClr>
                  </a:outerShdw>
                </a:effectLst>
                <a:latin typeface="Times New Roman" pitchFamily="18" charset="0"/>
                <a:cs typeface="Times New Roman" pitchFamily="18" charset="0"/>
              </a:rPr>
              <a:t>dục</a:t>
            </a:r>
            <a:r>
              <a:rPr lang="en-SG" sz="60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Trẻ</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khi</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đi</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trên</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các</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phương</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tiện</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giao</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thông</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đường</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hàng</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không</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các</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con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nhớ</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phải</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thắt</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dây</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an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toàn</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nghe</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theo</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sự</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hướng</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dẫn</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của</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các</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cô</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tiếp</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viên</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hàng</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không</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các</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con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còn</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nhỏ</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đi</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đâu</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cũng</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phải</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có</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người</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lớn</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đi</a:t>
            </a:r>
            <a:r>
              <a:rPr lang="en-SG" sz="4000"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cùng</a:t>
            </a:r>
            <a:endParaRPr lang="en-SG" sz="4000" dirty="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32966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SG" sz="88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TRÒ CHƠI 1 “GHÉP TRANH”</a:t>
            </a:r>
            <a:endParaRPr lang="en-SG" sz="8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anh_phi_cong_oi_karaoke_-18435744900479569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14850" y="5085184"/>
            <a:ext cx="609600" cy="609600"/>
          </a:xfrm>
          <a:prstGeom prst="rect">
            <a:avLst/>
          </a:prstGeom>
        </p:spPr>
      </p:pic>
    </p:spTree>
    <p:extLst>
      <p:ext uri="{BB962C8B-B14F-4D97-AF65-F5344CB8AC3E}">
        <p14:creationId xmlns:p14="http://schemas.microsoft.com/office/powerpoint/2010/main" val="380669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33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SG" sz="60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TRÒ CHƠI 2 </a:t>
            </a:r>
            <a:br>
              <a:rPr lang="en-SG" sz="60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br>
            <a:r>
              <a:rPr lang="en-SG" sz="60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“VỀ ĐÚNG SÂN BAY”</a:t>
            </a:r>
            <a:endParaRPr lang="en-SG" sz="6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BanOiCoBietBeat-DangCapNhat-242820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62487" y="4725144"/>
            <a:ext cx="609600" cy="609600"/>
          </a:xfrm>
          <a:prstGeom prst="rect">
            <a:avLst/>
          </a:prstGeom>
        </p:spPr>
      </p:pic>
    </p:spTree>
    <p:extLst>
      <p:ext uri="{BB962C8B-B14F-4D97-AF65-F5344CB8AC3E}">
        <p14:creationId xmlns:p14="http://schemas.microsoft.com/office/powerpoint/2010/main" val="294425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81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9632" y="1412776"/>
            <a:ext cx="6768752" cy="3960440"/>
          </a:xfrm>
        </p:spPr>
        <p:txBody>
          <a:bodyPr/>
          <a:lstStyle/>
          <a:p>
            <a:r>
              <a:rPr lang="en-US"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Cảm</a:t>
            </a:r>
            <a:r>
              <a:rPr lang="en-US"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ơn</a:t>
            </a:r>
            <a:r>
              <a:rPr lang="en-US"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cô</a:t>
            </a:r>
            <a:r>
              <a:rPr lang="en-US"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bạn</a:t>
            </a:r>
            <a:r>
              <a:rPr lang="en-US"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đã</a:t>
            </a:r>
            <a:r>
              <a:rPr lang="en-US"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tham</a:t>
            </a:r>
            <a:r>
              <a:rPr lang="en-US"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gia</a:t>
            </a:r>
            <a:r>
              <a:rPr lang="en-US"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40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ngày</a:t>
            </a:r>
            <a:r>
              <a:rPr lang="en-US"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hôm</a:t>
            </a:r>
            <a:r>
              <a:rPr lang="en-US"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nay </a:t>
            </a:r>
            <a:br>
              <a:rPr lang="en-US"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br>
            <a:r>
              <a:rPr lang="en-US"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smtClean="0">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THANK YOU</a:t>
            </a:r>
            <a:endParaRPr lang="en-SG" dirty="0">
              <a:solidFill>
                <a:schemeClr val="tx2">
                  <a:lumMod val="50000"/>
                </a:schemeClr>
              </a:solidFill>
            </a:endParaRPr>
          </a:p>
        </p:txBody>
      </p:sp>
    </p:spTree>
    <p:extLst>
      <p:ext uri="{BB962C8B-B14F-4D97-AF65-F5344CB8AC3E}">
        <p14:creationId xmlns:p14="http://schemas.microsoft.com/office/powerpoint/2010/main" val="372692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4722"/>
          </a:xfrm>
        </p:spPr>
        <p:txBody>
          <a:bodyPr/>
          <a:lstStyle/>
          <a:p>
            <a:r>
              <a:rPr lang="en-SG" sz="5400" dirty="0" err="1" smtClean="0">
                <a:effectLst>
                  <a:outerShdw blurRad="38100" dist="38100" dir="2700000" algn="tl">
                    <a:srgbClr val="000000">
                      <a:alpha val="43137"/>
                    </a:srgbClr>
                  </a:outerShdw>
                </a:effectLst>
                <a:latin typeface="Times New Roman" pitchFamily="18" charset="0"/>
                <a:cs typeface="Times New Roman" pitchFamily="18" charset="0"/>
              </a:rPr>
              <a:t>Bài</a:t>
            </a:r>
            <a:r>
              <a:rPr lang="en-SG" sz="54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5400" dirty="0" err="1" smtClean="0">
                <a:effectLst>
                  <a:outerShdw blurRad="38100" dist="38100" dir="2700000" algn="tl">
                    <a:srgbClr val="000000">
                      <a:alpha val="43137"/>
                    </a:srgbClr>
                  </a:outerShdw>
                </a:effectLst>
                <a:latin typeface="Times New Roman" pitchFamily="18" charset="0"/>
                <a:cs typeface="Times New Roman" pitchFamily="18" charset="0"/>
              </a:rPr>
              <a:t>hát</a:t>
            </a:r>
            <a:r>
              <a:rPr lang="en-SG" sz="54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5400" dirty="0" err="1" smtClean="0">
                <a:effectLst>
                  <a:outerShdw blurRad="38100" dist="38100" dir="2700000" algn="tl">
                    <a:srgbClr val="000000">
                      <a:alpha val="43137"/>
                    </a:srgbClr>
                  </a:outerShdw>
                </a:effectLst>
                <a:latin typeface="Times New Roman" pitchFamily="18" charset="0"/>
                <a:cs typeface="Times New Roman" pitchFamily="18" charset="0"/>
              </a:rPr>
              <a:t>Anh</a:t>
            </a:r>
            <a:r>
              <a:rPr lang="en-SG" sz="5400" dirty="0" smtClean="0">
                <a:effectLst>
                  <a:outerShdw blurRad="38100" dist="38100" dir="2700000" algn="tl">
                    <a:srgbClr val="000000">
                      <a:alpha val="43137"/>
                    </a:srgbClr>
                  </a:outerShdw>
                </a:effectLst>
                <a:latin typeface="Times New Roman" pitchFamily="18" charset="0"/>
                <a:cs typeface="Times New Roman" pitchFamily="18" charset="0"/>
              </a:rPr>
              <a:t> phi </a:t>
            </a:r>
            <a:r>
              <a:rPr lang="en-SG" sz="5400" dirty="0" err="1" smtClean="0">
                <a:effectLst>
                  <a:outerShdw blurRad="38100" dist="38100" dir="2700000" algn="tl">
                    <a:srgbClr val="000000">
                      <a:alpha val="43137"/>
                    </a:srgbClr>
                  </a:outerShdw>
                </a:effectLst>
                <a:latin typeface="Times New Roman" pitchFamily="18" charset="0"/>
                <a:cs typeface="Times New Roman" pitchFamily="18" charset="0"/>
              </a:rPr>
              <a:t>công</a:t>
            </a:r>
            <a:r>
              <a:rPr lang="en-SG" sz="54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5400" dirty="0" err="1" smtClean="0">
                <a:effectLst>
                  <a:outerShdw blurRad="38100" dist="38100" dir="2700000" algn="tl">
                    <a:srgbClr val="000000">
                      <a:alpha val="43137"/>
                    </a:srgbClr>
                  </a:outerShdw>
                </a:effectLst>
                <a:latin typeface="Times New Roman" pitchFamily="18" charset="0"/>
                <a:cs typeface="Times New Roman" pitchFamily="18" charset="0"/>
              </a:rPr>
              <a:t>ơi</a:t>
            </a:r>
            <a:r>
              <a:rPr lang="en-SG" sz="5400" dirty="0" smtClean="0">
                <a:effectLst>
                  <a:outerShdw blurRad="38100" dist="38100" dir="2700000" algn="tl">
                    <a:srgbClr val="000000">
                      <a:alpha val="43137"/>
                    </a:srgbClr>
                  </a:outerShdw>
                </a:effectLst>
                <a:latin typeface="Times New Roman" pitchFamily="18" charset="0"/>
                <a:cs typeface="Times New Roman" pitchFamily="18" charset="0"/>
              </a:rPr>
              <a:t>”</a:t>
            </a:r>
            <a:br>
              <a:rPr lang="en-SG" sz="5400" dirty="0" smtClean="0">
                <a:effectLst>
                  <a:outerShdw blurRad="38100" dist="38100" dir="2700000" algn="tl">
                    <a:srgbClr val="000000">
                      <a:alpha val="43137"/>
                    </a:srgbClr>
                  </a:outerShdw>
                </a:effectLst>
                <a:latin typeface="Times New Roman" pitchFamily="18" charset="0"/>
                <a:cs typeface="Times New Roman" pitchFamily="18" charset="0"/>
              </a:rPr>
            </a:br>
            <a:r>
              <a:rPr lang="en-SG" sz="5400" dirty="0">
                <a:effectLst>
                  <a:outerShdw blurRad="38100" dist="38100" dir="2700000" algn="tl">
                    <a:srgbClr val="000000">
                      <a:alpha val="43137"/>
                    </a:srgbClr>
                  </a:outerShdw>
                </a:effectLst>
                <a:latin typeface="Times New Roman" pitchFamily="18" charset="0"/>
                <a:cs typeface="Times New Roman" pitchFamily="18" charset="0"/>
              </a:rPr>
              <a:t/>
            </a:r>
            <a:br>
              <a:rPr lang="en-SG" sz="5400" dirty="0">
                <a:effectLst>
                  <a:outerShdw blurRad="38100" dist="38100" dir="2700000" algn="tl">
                    <a:srgbClr val="000000">
                      <a:alpha val="43137"/>
                    </a:srgbClr>
                  </a:outerShdw>
                </a:effectLst>
                <a:latin typeface="Times New Roman" pitchFamily="18" charset="0"/>
                <a:cs typeface="Times New Roman" pitchFamily="18" charset="0"/>
              </a:rPr>
            </a:br>
            <a:r>
              <a:rPr lang="en-SG" dirty="0" smtClean="0"/>
              <a:t/>
            </a:r>
            <a:br>
              <a:rPr lang="en-SG" dirty="0" smtClean="0"/>
            </a:br>
            <a:r>
              <a:rPr lang="en-SG" dirty="0"/>
              <a:t/>
            </a:r>
            <a:br>
              <a:rPr lang="en-SG" dirty="0"/>
            </a:br>
            <a:endParaRPr lang="en-SG" dirty="0"/>
          </a:p>
        </p:txBody>
      </p:sp>
      <p:pic>
        <p:nvPicPr>
          <p:cNvPr id="6" name="AnhPhiCongOi-BeDucAnh-7084962.mp3">
            <a:hlinkClick r:id="" action="ppaction://media"/>
          </p:cNvPr>
          <p:cNvPicPr>
            <a:picLocks noGrp="1" noChangeAspect="1"/>
          </p:cNvPicPr>
          <p:nvPr>
            <p:ph idx="1"/>
            <a:audioFile r:link="rId1"/>
            <p:extLst>
              <p:ext uri="{DAA4B4D4-6D71-4841-9C94-3DE7FCFB9230}">
                <p14:media xmlns:p14="http://schemas.microsoft.com/office/powerpoint/2010/main" r:embed="rId2">
                  <p14:trim end="94137.6"/>
                </p14:media>
              </p:ext>
            </p:extLst>
          </p:nvPr>
        </p:nvPicPr>
        <p:blipFill>
          <a:blip r:embed="rId5"/>
          <a:stretch>
            <a:fillRect/>
          </a:stretch>
        </p:blipFill>
        <p:spPr>
          <a:xfrm>
            <a:off x="4267200" y="3557588"/>
            <a:ext cx="609600" cy="609600"/>
          </a:xfrm>
        </p:spPr>
      </p:pic>
    </p:spTree>
    <p:extLst>
      <p:ext uri="{BB962C8B-B14F-4D97-AF65-F5344CB8AC3E}">
        <p14:creationId xmlns:p14="http://schemas.microsoft.com/office/powerpoint/2010/main" val="372091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76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50914"/>
          </a:xfrm>
        </p:spPr>
        <p:txBody>
          <a:bodyPr>
            <a:normAutofit fontScale="90000"/>
          </a:bodyPr>
          <a:lstStyle/>
          <a:p>
            <a:r>
              <a:rPr lang="en-SG" sz="5600" b="1" u="sng"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Câu</a:t>
            </a:r>
            <a:r>
              <a:rPr lang="en-SG" sz="5600" b="1" u="sng"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5600" b="1" u="sng"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đố</a:t>
            </a:r>
            <a:r>
              <a:rPr lang="en-SG"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r>
            <a:br>
              <a:rPr lang="en-SG"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br>
            <a:r>
              <a:rPr lang="en-SG" b="1" dirty="0" err="1">
                <a:effectLst>
                  <a:outerShdw blurRad="38100" dist="38100" dir="2700000" algn="tl">
                    <a:srgbClr val="000000">
                      <a:alpha val="43137"/>
                    </a:srgbClr>
                  </a:outerShdw>
                </a:effectLst>
                <a:latin typeface="Times New Roman" pitchFamily="18" charset="0"/>
                <a:cs typeface="Times New Roman" pitchFamily="18" charset="0"/>
              </a:rPr>
              <a:t>L</a:t>
            </a:r>
            <a:r>
              <a:rPr lang="en-SG" b="1" dirty="0" err="1" smtClean="0">
                <a:effectLst>
                  <a:outerShdw blurRad="38100" dist="38100" dir="2700000" algn="tl">
                    <a:srgbClr val="000000">
                      <a:alpha val="43137"/>
                    </a:srgbClr>
                  </a:outerShdw>
                </a:effectLst>
                <a:latin typeface="Times New Roman" pitchFamily="18" charset="0"/>
                <a:cs typeface="Times New Roman" pitchFamily="18" charset="0"/>
              </a:rPr>
              <a:t>àm</a:t>
            </a:r>
            <a:r>
              <a:rPr lang="en-SG"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b="1" dirty="0" err="1" smtClean="0">
                <a:effectLst>
                  <a:outerShdw blurRad="38100" dist="38100" dir="2700000" algn="tl">
                    <a:srgbClr val="000000">
                      <a:alpha val="43137"/>
                    </a:srgbClr>
                  </a:outerShdw>
                </a:effectLst>
                <a:latin typeface="Times New Roman" pitchFamily="18" charset="0"/>
                <a:cs typeface="Times New Roman" pitchFamily="18" charset="0"/>
              </a:rPr>
              <a:t>bằng</a:t>
            </a:r>
            <a:r>
              <a:rPr lang="en-SG"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b="1" dirty="0" err="1" smtClean="0">
                <a:effectLst>
                  <a:outerShdw blurRad="38100" dist="38100" dir="2700000" algn="tl">
                    <a:srgbClr val="000000">
                      <a:alpha val="43137"/>
                    </a:srgbClr>
                  </a:outerShdw>
                </a:effectLst>
                <a:latin typeface="Times New Roman" pitchFamily="18" charset="0"/>
                <a:cs typeface="Times New Roman" pitchFamily="18" charset="0"/>
              </a:rPr>
              <a:t>kim</a:t>
            </a:r>
            <a:r>
              <a:rPr lang="en-SG"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b="1" dirty="0" err="1" smtClean="0">
                <a:effectLst>
                  <a:outerShdw blurRad="38100" dist="38100" dir="2700000" algn="tl">
                    <a:srgbClr val="000000">
                      <a:alpha val="43137"/>
                    </a:srgbClr>
                  </a:outerShdw>
                </a:effectLst>
                <a:latin typeface="Times New Roman" pitchFamily="18" charset="0"/>
                <a:cs typeface="Times New Roman" pitchFamily="18" charset="0"/>
              </a:rPr>
              <a:t>loại</a:t>
            </a:r>
            <a:r>
              <a:rPr lang="en-SG" b="1" dirty="0" smtClean="0">
                <a:effectLst>
                  <a:outerShdw blurRad="38100" dist="38100" dir="2700000" algn="tl">
                    <a:srgbClr val="000000">
                      <a:alpha val="43137"/>
                    </a:srgbClr>
                  </a:outerShdw>
                </a:effectLst>
                <a:latin typeface="Times New Roman" pitchFamily="18" charset="0"/>
                <a:cs typeface="Times New Roman" pitchFamily="18" charset="0"/>
              </a:rPr>
              <a:t>, bay </a:t>
            </a:r>
            <a:r>
              <a:rPr lang="en-SG" b="1" dirty="0" err="1" smtClean="0">
                <a:effectLst>
                  <a:outerShdw blurRad="38100" dist="38100" dir="2700000" algn="tl">
                    <a:srgbClr val="000000">
                      <a:alpha val="43137"/>
                    </a:srgbClr>
                  </a:outerShdw>
                </a:effectLst>
                <a:latin typeface="Times New Roman" pitchFamily="18" charset="0"/>
                <a:cs typeface="Times New Roman" pitchFamily="18" charset="0"/>
              </a:rPr>
              <a:t>được</a:t>
            </a:r>
            <a:r>
              <a:rPr lang="en-SG"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b="1" dirty="0" err="1" smtClean="0">
                <a:effectLst>
                  <a:outerShdw blurRad="38100" dist="38100" dir="2700000" algn="tl">
                    <a:srgbClr val="000000">
                      <a:alpha val="43137"/>
                    </a:srgbClr>
                  </a:outerShdw>
                </a:effectLst>
                <a:latin typeface="Times New Roman" pitchFamily="18" charset="0"/>
                <a:cs typeface="Times New Roman" pitchFamily="18" charset="0"/>
              </a:rPr>
              <a:t>như</a:t>
            </a:r>
            <a:r>
              <a:rPr lang="en-SG"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b="1" dirty="0" err="1" smtClean="0">
                <a:effectLst>
                  <a:outerShdw blurRad="38100" dist="38100" dir="2700000" algn="tl">
                    <a:srgbClr val="000000">
                      <a:alpha val="43137"/>
                    </a:srgbClr>
                  </a:outerShdw>
                </a:effectLst>
                <a:latin typeface="Times New Roman" pitchFamily="18" charset="0"/>
                <a:cs typeface="Times New Roman" pitchFamily="18" charset="0"/>
              </a:rPr>
              <a:t>chim</a:t>
            </a:r>
            <a:r>
              <a:rPr lang="en-SG" b="1" dirty="0" smtClean="0">
                <a:effectLst>
                  <a:outerShdw blurRad="38100" dist="38100" dir="2700000" algn="tl">
                    <a:srgbClr val="000000">
                      <a:alpha val="43137"/>
                    </a:srgbClr>
                  </a:outerShdw>
                </a:effectLst>
                <a:latin typeface="Times New Roman" pitchFamily="18" charset="0"/>
                <a:cs typeface="Times New Roman" pitchFamily="18" charset="0"/>
              </a:rPr>
              <a:t/>
            </a:r>
            <a:br>
              <a:rPr lang="en-SG" b="1" dirty="0" smtClean="0">
                <a:effectLst>
                  <a:outerShdw blurRad="38100" dist="38100" dir="2700000" algn="tl">
                    <a:srgbClr val="000000">
                      <a:alpha val="43137"/>
                    </a:srgbClr>
                  </a:outerShdw>
                </a:effectLst>
                <a:latin typeface="Times New Roman" pitchFamily="18" charset="0"/>
                <a:cs typeface="Times New Roman" pitchFamily="18" charset="0"/>
              </a:rPr>
            </a:br>
            <a:r>
              <a:rPr lang="en-SG" b="1" dirty="0" err="1" smtClean="0">
                <a:effectLst>
                  <a:outerShdw blurRad="38100" dist="38100" dir="2700000" algn="tl">
                    <a:srgbClr val="000000">
                      <a:alpha val="43137"/>
                    </a:srgbClr>
                  </a:outerShdw>
                </a:effectLst>
                <a:latin typeface="Times New Roman" pitchFamily="18" charset="0"/>
                <a:cs typeface="Times New Roman" pitchFamily="18" charset="0"/>
              </a:rPr>
              <a:t>Thật</a:t>
            </a:r>
            <a:r>
              <a:rPr lang="en-SG"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b="1" dirty="0" err="1" smtClean="0">
                <a:effectLst>
                  <a:outerShdw blurRad="38100" dist="38100" dir="2700000" algn="tl">
                    <a:srgbClr val="000000">
                      <a:alpha val="43137"/>
                    </a:srgbClr>
                  </a:outerShdw>
                </a:effectLst>
                <a:latin typeface="Times New Roman" pitchFamily="18" charset="0"/>
                <a:cs typeface="Times New Roman" pitchFamily="18" charset="0"/>
              </a:rPr>
              <a:t>nhẹ</a:t>
            </a:r>
            <a:r>
              <a:rPr lang="en-SG"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b="1" dirty="0" err="1" smtClean="0">
                <a:effectLst>
                  <a:outerShdw blurRad="38100" dist="38100" dir="2700000" algn="tl">
                    <a:srgbClr val="000000">
                      <a:alpha val="43137"/>
                    </a:srgbClr>
                  </a:outerShdw>
                </a:effectLst>
                <a:latin typeface="Times New Roman" pitchFamily="18" charset="0"/>
                <a:cs typeface="Times New Roman" pitchFamily="18" charset="0"/>
              </a:rPr>
              <a:t>thật</a:t>
            </a:r>
            <a:r>
              <a:rPr lang="en-SG"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b="1" dirty="0" err="1" smtClean="0">
                <a:effectLst>
                  <a:outerShdw blurRad="38100" dist="38100" dir="2700000" algn="tl">
                    <a:srgbClr val="000000">
                      <a:alpha val="43137"/>
                    </a:srgbClr>
                  </a:outerShdw>
                </a:effectLst>
                <a:latin typeface="Times New Roman" pitchFamily="18" charset="0"/>
                <a:cs typeface="Times New Roman" pitchFamily="18" charset="0"/>
              </a:rPr>
              <a:t>im</a:t>
            </a:r>
            <a:r>
              <a:rPr lang="en-SG"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b="1" dirty="0" err="1" smtClean="0">
                <a:effectLst>
                  <a:outerShdw blurRad="38100" dist="38100" dir="2700000" algn="tl">
                    <a:srgbClr val="000000">
                      <a:alpha val="43137"/>
                    </a:srgbClr>
                  </a:outerShdw>
                </a:effectLst>
                <a:latin typeface="Times New Roman" pitchFamily="18" charset="0"/>
                <a:cs typeface="Times New Roman" pitchFamily="18" charset="0"/>
              </a:rPr>
              <a:t>chở</a:t>
            </a:r>
            <a:r>
              <a:rPr lang="en-SG"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b="1" dirty="0" err="1" smtClean="0">
                <a:effectLst>
                  <a:outerShdw blurRad="38100" dist="38100" dir="2700000" algn="tl">
                    <a:srgbClr val="000000">
                      <a:alpha val="43137"/>
                    </a:srgbClr>
                  </a:outerShdw>
                </a:effectLst>
                <a:latin typeface="Times New Roman" pitchFamily="18" charset="0"/>
                <a:cs typeface="Times New Roman" pitchFamily="18" charset="0"/>
              </a:rPr>
              <a:t>người</a:t>
            </a:r>
            <a:r>
              <a:rPr lang="en-SG"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b="1" dirty="0" err="1" smtClean="0">
                <a:effectLst>
                  <a:outerShdw blurRad="38100" dist="38100" dir="2700000" algn="tl">
                    <a:srgbClr val="000000">
                      <a:alpha val="43137"/>
                    </a:srgbClr>
                  </a:outerShdw>
                </a:effectLst>
                <a:latin typeface="Times New Roman" pitchFamily="18" charset="0"/>
                <a:cs typeface="Times New Roman" pitchFamily="18" charset="0"/>
              </a:rPr>
              <a:t>đi</a:t>
            </a:r>
            <a:r>
              <a:rPr lang="en-SG"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b="1" dirty="0" err="1" smtClean="0">
                <a:effectLst>
                  <a:outerShdw blurRad="38100" dist="38100" dir="2700000" algn="tl">
                    <a:srgbClr val="000000">
                      <a:alpha val="43137"/>
                    </a:srgbClr>
                  </a:outerShdw>
                </a:effectLst>
                <a:latin typeface="Times New Roman" pitchFamily="18" charset="0"/>
                <a:cs typeface="Times New Roman" pitchFamily="18" charset="0"/>
              </a:rPr>
              <a:t>khắp</a:t>
            </a:r>
            <a:r>
              <a:rPr lang="en-SG" b="1" dirty="0" smtClean="0">
                <a:effectLst>
                  <a:outerShdw blurRad="38100" dist="38100" dir="2700000" algn="tl">
                    <a:srgbClr val="000000">
                      <a:alpha val="43137"/>
                    </a:srgbClr>
                  </a:outerShdw>
                </a:effectLst>
                <a:latin typeface="Times New Roman" pitchFamily="18" charset="0"/>
                <a:cs typeface="Times New Roman" pitchFamily="18" charset="0"/>
              </a:rPr>
              <a:t/>
            </a:r>
            <a:br>
              <a:rPr lang="en-SG" b="1" dirty="0" smtClean="0">
                <a:effectLst>
                  <a:outerShdw blurRad="38100" dist="38100" dir="2700000" algn="tl">
                    <a:srgbClr val="000000">
                      <a:alpha val="43137"/>
                    </a:srgbClr>
                  </a:outerShdw>
                </a:effectLst>
                <a:latin typeface="Times New Roman" pitchFamily="18" charset="0"/>
                <a:cs typeface="Times New Roman" pitchFamily="18" charset="0"/>
              </a:rPr>
            </a:br>
            <a:r>
              <a:rPr lang="en-SG"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en-SG" b="1" dirty="0" err="1" smtClean="0">
                <a:effectLst>
                  <a:outerShdw blurRad="38100" dist="38100" dir="2700000" algn="tl">
                    <a:srgbClr val="000000">
                      <a:alpha val="43137"/>
                    </a:srgbClr>
                  </a:outerShdw>
                </a:effectLst>
                <a:latin typeface="Times New Roman" pitchFamily="18" charset="0"/>
                <a:cs typeface="Times New Roman" pitchFamily="18" charset="0"/>
              </a:rPr>
              <a:t>Là</a:t>
            </a:r>
            <a:r>
              <a:rPr lang="en-SG"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b="1" dirty="0" err="1" smtClean="0">
                <a:effectLst>
                  <a:outerShdw blurRad="38100" dist="38100" dir="2700000" algn="tl">
                    <a:srgbClr val="000000">
                      <a:alpha val="43137"/>
                    </a:srgbClr>
                  </a:outerShdw>
                </a:effectLst>
                <a:latin typeface="Times New Roman" pitchFamily="18" charset="0"/>
                <a:cs typeface="Times New Roman" pitchFamily="18" charset="0"/>
              </a:rPr>
              <a:t>cái</a:t>
            </a:r>
            <a:r>
              <a:rPr lang="en-SG"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b="1" dirty="0" err="1" smtClean="0">
                <a:effectLst>
                  <a:outerShdw blurRad="38100" dist="38100" dir="2700000" algn="tl">
                    <a:srgbClr val="000000">
                      <a:alpha val="43137"/>
                    </a:srgbClr>
                  </a:outerShdw>
                </a:effectLst>
                <a:latin typeface="Times New Roman" pitchFamily="18" charset="0"/>
                <a:cs typeface="Times New Roman" pitchFamily="18" charset="0"/>
              </a:rPr>
              <a:t>gì</a:t>
            </a:r>
            <a:r>
              <a:rPr lang="en-SG" b="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n-SG"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557464"/>
            <a:ext cx="9144000" cy="4300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070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84784"/>
          </a:xfrm>
        </p:spPr>
        <p:txBody>
          <a:bodyPr>
            <a:normAutofit/>
          </a:bodyPr>
          <a:lstStyle/>
          <a:p>
            <a:r>
              <a:rPr lang="en-SG" sz="8800" b="1" dirty="0" err="1" smtClean="0">
                <a:solidFill>
                  <a:schemeClr val="accent2"/>
                </a:solidFill>
                <a:effectLst>
                  <a:outerShdw blurRad="38100" dist="38100" dir="2700000" algn="tl">
                    <a:srgbClr val="000000">
                      <a:alpha val="43137"/>
                    </a:srgbClr>
                  </a:outerShdw>
                </a:effectLst>
                <a:latin typeface="Times New Roman" pitchFamily="18" charset="0"/>
                <a:cs typeface="Times New Roman" pitchFamily="18" charset="0"/>
              </a:rPr>
              <a:t>Quan</a:t>
            </a:r>
            <a:r>
              <a:rPr lang="en-SG" sz="8800" b="1" dirty="0" smtClean="0">
                <a:solidFill>
                  <a:schemeClr val="accent2"/>
                </a:solidFill>
                <a:effectLst>
                  <a:outerShdw blurRad="38100" dist="38100" dir="2700000" algn="tl">
                    <a:srgbClr val="000000">
                      <a:alpha val="43137"/>
                    </a:srgbClr>
                  </a:outerShdw>
                </a:effectLst>
                <a:latin typeface="Times New Roman" pitchFamily="18" charset="0"/>
                <a:cs typeface="Times New Roman" pitchFamily="18" charset="0"/>
              </a:rPr>
              <a:t> </a:t>
            </a:r>
            <a:r>
              <a:rPr lang="en-SG" sz="8800" b="1" dirty="0" err="1" smtClean="0">
                <a:solidFill>
                  <a:schemeClr val="accent2"/>
                </a:solidFill>
                <a:effectLst>
                  <a:outerShdw blurRad="38100" dist="38100" dir="2700000" algn="tl">
                    <a:srgbClr val="000000">
                      <a:alpha val="43137"/>
                    </a:srgbClr>
                  </a:outerShdw>
                </a:effectLst>
                <a:latin typeface="Times New Roman" pitchFamily="18" charset="0"/>
                <a:cs typeface="Times New Roman" pitchFamily="18" charset="0"/>
              </a:rPr>
              <a:t>sát</a:t>
            </a:r>
            <a:r>
              <a:rPr lang="en-SG" sz="8800" b="1" dirty="0" smtClean="0">
                <a:solidFill>
                  <a:schemeClr val="accent2"/>
                </a:solidFill>
                <a:effectLst>
                  <a:outerShdw blurRad="38100" dist="38100" dir="2700000" algn="tl">
                    <a:srgbClr val="000000">
                      <a:alpha val="43137"/>
                    </a:srgbClr>
                  </a:outerShdw>
                </a:effectLst>
                <a:latin typeface="Times New Roman" pitchFamily="18" charset="0"/>
                <a:cs typeface="Times New Roman" pitchFamily="18" charset="0"/>
              </a:rPr>
              <a:t> </a:t>
            </a:r>
            <a:r>
              <a:rPr lang="en-SG" sz="8800" b="1" dirty="0" err="1" smtClean="0">
                <a:solidFill>
                  <a:schemeClr val="accent2"/>
                </a:solidFill>
                <a:effectLst>
                  <a:outerShdw blurRad="38100" dist="38100" dir="2700000" algn="tl">
                    <a:srgbClr val="000000">
                      <a:alpha val="43137"/>
                    </a:srgbClr>
                  </a:outerShdw>
                </a:effectLst>
                <a:latin typeface="Times New Roman" pitchFamily="18" charset="0"/>
                <a:cs typeface="Times New Roman" pitchFamily="18" charset="0"/>
              </a:rPr>
              <a:t>máy</a:t>
            </a:r>
            <a:r>
              <a:rPr lang="en-SG" sz="8800" b="1" dirty="0" smtClean="0">
                <a:solidFill>
                  <a:schemeClr val="accent2"/>
                </a:solidFill>
                <a:effectLst>
                  <a:outerShdw blurRad="38100" dist="38100" dir="2700000" algn="tl">
                    <a:srgbClr val="000000">
                      <a:alpha val="43137"/>
                    </a:srgbClr>
                  </a:outerShdw>
                </a:effectLst>
                <a:latin typeface="Times New Roman" pitchFamily="18" charset="0"/>
                <a:cs typeface="Times New Roman" pitchFamily="18" charset="0"/>
              </a:rPr>
              <a:t> bay</a:t>
            </a:r>
            <a:endParaRPr lang="en-SG" sz="8800" b="1" dirty="0">
              <a:solidFill>
                <a:schemeClr val="accent2"/>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56793"/>
            <a:ext cx="9144000" cy="530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85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SG" b="1" u="sng" dirty="0" err="1" smtClean="0">
                <a:effectLst>
                  <a:outerShdw blurRad="38100" dist="38100" dir="2700000" algn="tl">
                    <a:srgbClr val="000000">
                      <a:alpha val="43137"/>
                    </a:srgbClr>
                  </a:outerShdw>
                </a:effectLst>
                <a:latin typeface="Times New Roman" pitchFamily="18" charset="0"/>
                <a:cs typeface="Times New Roman" pitchFamily="18" charset="0"/>
              </a:rPr>
              <a:t>Cô</a:t>
            </a:r>
            <a:r>
              <a:rPr lang="en-SG" b="1" u="sng"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b="1" u="sng" dirty="0" err="1" smtClean="0">
                <a:effectLst>
                  <a:outerShdw blurRad="38100" dist="38100" dir="2700000" algn="tl">
                    <a:srgbClr val="000000">
                      <a:alpha val="43137"/>
                    </a:srgbClr>
                  </a:outerShdw>
                </a:effectLst>
                <a:latin typeface="Times New Roman" pitchFamily="18" charset="0"/>
                <a:cs typeface="Times New Roman" pitchFamily="18" charset="0"/>
              </a:rPr>
              <a:t>khái</a:t>
            </a:r>
            <a:r>
              <a:rPr lang="en-SG" b="1" u="sng"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b="1" u="sng" dirty="0" err="1" smtClean="0">
                <a:effectLst>
                  <a:outerShdw blurRad="38100" dist="38100" dir="2700000" algn="tl">
                    <a:srgbClr val="000000">
                      <a:alpha val="43137"/>
                    </a:srgbClr>
                  </a:outerShdw>
                </a:effectLst>
                <a:latin typeface="Times New Roman" pitchFamily="18" charset="0"/>
                <a:cs typeface="Times New Roman" pitchFamily="18" charset="0"/>
              </a:rPr>
              <a:t>quát</a:t>
            </a:r>
            <a:r>
              <a:rPr lang="en-SG" b="1" u="sng" dirty="0" smtClean="0">
                <a:effectLst>
                  <a:outerShdw blurRad="38100" dist="38100" dir="2700000" algn="tl">
                    <a:srgbClr val="000000">
                      <a:alpha val="43137"/>
                    </a:srgbClr>
                  </a:outerShdw>
                </a:effectLst>
                <a:latin typeface="Times New Roman" pitchFamily="18" charset="0"/>
                <a:cs typeface="Times New Roman" pitchFamily="18" charset="0"/>
              </a:rPr>
              <a:t>:</a:t>
            </a:r>
            <a:br>
              <a:rPr lang="en-SG" b="1" u="sng" dirty="0" smtClean="0">
                <a:effectLst>
                  <a:outerShdw blurRad="38100" dist="38100" dir="2700000" algn="tl">
                    <a:srgbClr val="000000">
                      <a:alpha val="43137"/>
                    </a:srgbClr>
                  </a:outerShdw>
                </a:effectLst>
                <a:latin typeface="Times New Roman" pitchFamily="18" charset="0"/>
                <a:cs typeface="Times New Roman" pitchFamily="18" charset="0"/>
              </a:rPr>
            </a:b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Máy</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bay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là</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phương</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tiện</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giao</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thông</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đường</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hàng</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không</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Phía</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dưới</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thân</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máy</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có</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các</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bánh</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xe</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để</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giúp</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máy</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bay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cất</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cánh</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và</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hạ</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cánh</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trên</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đường</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bay.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Máy</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bay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là</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phương</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tiện</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đi</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nhanh</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nhất</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dùng</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để</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chở</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người</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và</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hàng</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hóa</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từ</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nơi</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này</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đến</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nơi</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effectLst>
                  <a:outerShdw blurRad="38100" dist="38100" dir="2700000" algn="tl">
                    <a:srgbClr val="000000">
                      <a:alpha val="43137"/>
                    </a:srgbClr>
                  </a:outerShdw>
                </a:effectLst>
                <a:latin typeface="Times New Roman" pitchFamily="18" charset="0"/>
                <a:cs typeface="Times New Roman" pitchFamily="18" charset="0"/>
              </a:rPr>
              <a:t>khác</a:t>
            </a:r>
            <a: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t/>
            </a:r>
            <a:br>
              <a:rPr lang="en-SG" sz="4000" dirty="0" smtClean="0">
                <a:effectLst>
                  <a:outerShdw blurRad="38100" dist="38100" dir="2700000" algn="tl">
                    <a:srgbClr val="000000">
                      <a:alpha val="43137"/>
                    </a:srgbClr>
                  </a:outerShdw>
                </a:effectLst>
                <a:latin typeface="Times New Roman" pitchFamily="18" charset="0"/>
                <a:cs typeface="Times New Roman" pitchFamily="18" charset="0"/>
              </a:rPr>
            </a:br>
            <a:r>
              <a:rPr lang="en-SG" sz="4000" dirty="0">
                <a:effectLst>
                  <a:outerShdw blurRad="38100" dist="38100" dir="2700000" algn="tl">
                    <a:srgbClr val="000000">
                      <a:alpha val="43137"/>
                    </a:srgbClr>
                  </a:outerShdw>
                </a:effectLst>
                <a:latin typeface="Times New Roman" pitchFamily="18" charset="0"/>
                <a:cs typeface="Times New Roman" pitchFamily="18" charset="0"/>
              </a:rPr>
              <a:t/>
            </a:r>
            <a:br>
              <a:rPr lang="en-SG" sz="4000" dirty="0">
                <a:effectLst>
                  <a:outerShdw blurRad="38100" dist="38100" dir="2700000" algn="tl">
                    <a:srgbClr val="000000">
                      <a:alpha val="43137"/>
                    </a:srgbClr>
                  </a:outerShdw>
                </a:effectLst>
                <a:latin typeface="Times New Roman" pitchFamily="18" charset="0"/>
                <a:cs typeface="Times New Roman" pitchFamily="18" charset="0"/>
              </a:rPr>
            </a:br>
            <a:endParaRPr lang="en-SG" sz="4000"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7989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SG" sz="7200" b="1"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Đây</a:t>
            </a:r>
            <a:r>
              <a:rPr lang="en-SG" sz="72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7200" b="1"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là</a:t>
            </a:r>
            <a:r>
              <a:rPr lang="en-SG" sz="72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7200" b="1"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gì</a:t>
            </a:r>
            <a:r>
              <a:rPr lang="en-SG" sz="72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SG" sz="7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12776"/>
            <a:ext cx="9143999"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026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SG" sz="7200" b="1" dirty="0" err="1" smtClean="0">
                <a:effectLst>
                  <a:outerShdw blurRad="38100" dist="38100" dir="2700000" algn="tl">
                    <a:srgbClr val="000000">
                      <a:alpha val="43137"/>
                    </a:srgbClr>
                  </a:outerShdw>
                </a:effectLst>
                <a:latin typeface="Times New Roman" pitchFamily="18" charset="0"/>
                <a:cs typeface="Times New Roman" pitchFamily="18" charset="0"/>
              </a:rPr>
              <a:t>Quan</a:t>
            </a:r>
            <a:r>
              <a:rPr lang="en-SG" sz="72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7200" b="1" dirty="0" err="1" smtClean="0">
                <a:effectLst>
                  <a:outerShdw blurRad="38100" dist="38100" dir="2700000" algn="tl">
                    <a:srgbClr val="000000">
                      <a:alpha val="43137"/>
                    </a:srgbClr>
                  </a:outerShdw>
                </a:effectLst>
                <a:latin typeface="Times New Roman" pitchFamily="18" charset="0"/>
                <a:cs typeface="Times New Roman" pitchFamily="18" charset="0"/>
              </a:rPr>
              <a:t>sát</a:t>
            </a:r>
            <a:r>
              <a:rPr lang="en-SG" sz="72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7200" b="1" dirty="0" err="1" smtClean="0">
                <a:effectLst>
                  <a:outerShdw blurRad="38100" dist="38100" dir="2700000" algn="tl">
                    <a:srgbClr val="000000">
                      <a:alpha val="43137"/>
                    </a:srgbClr>
                  </a:outerShdw>
                </a:effectLst>
                <a:latin typeface="Times New Roman" pitchFamily="18" charset="0"/>
                <a:cs typeface="Times New Roman" pitchFamily="18" charset="0"/>
              </a:rPr>
              <a:t>trực</a:t>
            </a:r>
            <a:r>
              <a:rPr lang="en-SG" sz="72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7200" b="1" dirty="0" err="1" smtClean="0">
                <a:effectLst>
                  <a:outerShdw blurRad="38100" dist="38100" dir="2700000" algn="tl">
                    <a:srgbClr val="000000">
                      <a:alpha val="43137"/>
                    </a:srgbClr>
                  </a:outerShdw>
                </a:effectLst>
                <a:latin typeface="Times New Roman" pitchFamily="18" charset="0"/>
                <a:cs typeface="Times New Roman" pitchFamily="18" charset="0"/>
              </a:rPr>
              <a:t>thăng</a:t>
            </a:r>
            <a:endParaRPr lang="en-SG" sz="72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600200"/>
            <a:ext cx="9144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130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circle(in)">
                                      <p:cBhvr>
                                        <p:cTn id="12"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lstStyle/>
          <a:p>
            <a:r>
              <a:rPr lang="en-SG" sz="6600" b="1" dirty="0" smtClean="0">
                <a:effectLst>
                  <a:outerShdw blurRad="38100" dist="38100" dir="2700000" algn="tl">
                    <a:srgbClr val="000000">
                      <a:alpha val="43137"/>
                    </a:srgbClr>
                  </a:outerShdw>
                </a:effectLst>
                <a:latin typeface="Times New Roman" pitchFamily="18" charset="0"/>
                <a:cs typeface="Times New Roman" pitchFamily="18" charset="0"/>
              </a:rPr>
              <a:t/>
            </a:r>
            <a:br>
              <a:rPr lang="en-SG" sz="6600" b="1" dirty="0" smtClean="0">
                <a:effectLst>
                  <a:outerShdw blurRad="38100" dist="38100" dir="2700000" algn="tl">
                    <a:srgbClr val="000000">
                      <a:alpha val="43137"/>
                    </a:srgbClr>
                  </a:outerShdw>
                </a:effectLst>
                <a:latin typeface="Times New Roman" pitchFamily="18" charset="0"/>
                <a:cs typeface="Times New Roman" pitchFamily="18" charset="0"/>
              </a:rPr>
            </a:br>
            <a:r>
              <a:rPr lang="en-SG" sz="6000" b="1" dirty="0" err="1" smtClean="0">
                <a:effectLst>
                  <a:outerShdw blurRad="38100" dist="38100" dir="2700000" algn="tl">
                    <a:srgbClr val="000000">
                      <a:alpha val="43137"/>
                    </a:srgbClr>
                  </a:outerShdw>
                </a:effectLst>
                <a:latin typeface="Times New Roman" pitchFamily="18" charset="0"/>
                <a:cs typeface="Times New Roman" pitchFamily="18" charset="0"/>
              </a:rPr>
              <a:t>Cô</a:t>
            </a:r>
            <a:r>
              <a:rPr lang="en-SG" sz="60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6000" b="1" dirty="0" err="1" smtClean="0">
                <a:effectLst>
                  <a:outerShdw blurRad="38100" dist="38100" dir="2700000" algn="tl">
                    <a:srgbClr val="000000">
                      <a:alpha val="43137"/>
                    </a:srgbClr>
                  </a:outerShdw>
                </a:effectLst>
                <a:latin typeface="Times New Roman" pitchFamily="18" charset="0"/>
                <a:cs typeface="Times New Roman" pitchFamily="18" charset="0"/>
              </a:rPr>
              <a:t>khái</a:t>
            </a:r>
            <a:r>
              <a:rPr lang="en-SG" sz="60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SG" sz="6000" b="1" dirty="0" err="1" smtClean="0">
                <a:effectLst>
                  <a:outerShdw blurRad="38100" dist="38100" dir="2700000" algn="tl">
                    <a:srgbClr val="000000">
                      <a:alpha val="43137"/>
                    </a:srgbClr>
                  </a:outerShdw>
                </a:effectLst>
                <a:latin typeface="Times New Roman" pitchFamily="18" charset="0"/>
                <a:cs typeface="Times New Roman" pitchFamily="18" charset="0"/>
              </a:rPr>
              <a:t>quát</a:t>
            </a:r>
            <a:r>
              <a:rPr lang="en-SG" sz="6000" b="1" dirty="0" smtClean="0">
                <a:effectLst>
                  <a:outerShdw blurRad="38100" dist="38100" dir="2700000" algn="tl">
                    <a:srgbClr val="000000">
                      <a:alpha val="43137"/>
                    </a:srgbClr>
                  </a:outerShdw>
                </a:effectLst>
                <a:latin typeface="Times New Roman" pitchFamily="18" charset="0"/>
                <a:cs typeface="Times New Roman" pitchFamily="18" charset="0"/>
              </a:rPr>
              <a:t/>
            </a:r>
            <a:br>
              <a:rPr lang="en-SG" sz="6000" b="1" dirty="0" smtClean="0">
                <a:effectLst>
                  <a:outerShdw blurRad="38100" dist="38100" dir="2700000" algn="tl">
                    <a:srgbClr val="000000">
                      <a:alpha val="43137"/>
                    </a:srgbClr>
                  </a:outerShdw>
                </a:effectLst>
                <a:latin typeface="Times New Roman" pitchFamily="18" charset="0"/>
                <a:cs typeface="Times New Roman" pitchFamily="18" charset="0"/>
              </a:rPr>
            </a:b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Máy</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bay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trực</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thăng</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là</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phương</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tiện</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giao</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thông</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đường</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hàng</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không</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máy</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bay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trực</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thăng</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dùng</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cánh</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quạt</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để</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trực</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tiếp</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hạ</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cánh</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cất</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cánh</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máy</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bay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trực</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thăng</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dùng</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trong</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quân</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đội</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cứu</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hộ</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cứu</a:t>
            </a:r>
            <a:r>
              <a:rPr lang="en-SG" sz="4000"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SG" sz="4000"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nạn</a:t>
            </a:r>
            <a:endParaRPr lang="en-SG" sz="40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05126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SG" sz="8000" b="1" dirty="0" err="1" smtClean="0">
                <a:solidFill>
                  <a:schemeClr val="accent3">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Đây</a:t>
            </a:r>
            <a:r>
              <a:rPr lang="en-SG" sz="8000" b="1" dirty="0" smtClean="0">
                <a:solidFill>
                  <a:schemeClr val="accent3">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8000" b="1" dirty="0" err="1" smtClean="0">
                <a:solidFill>
                  <a:schemeClr val="accent3">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là</a:t>
            </a:r>
            <a:r>
              <a:rPr lang="en-SG" sz="8000" b="1" dirty="0" smtClean="0">
                <a:solidFill>
                  <a:schemeClr val="accent3">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SG" sz="8000" b="1" dirty="0" err="1" smtClean="0">
                <a:solidFill>
                  <a:schemeClr val="accent3">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gì</a:t>
            </a:r>
            <a:r>
              <a:rPr lang="en-SG" sz="8000" b="1" dirty="0" smtClean="0">
                <a:solidFill>
                  <a:schemeClr val="accent3">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lang="en-SG" sz="8000" b="1" dirty="0">
              <a:solidFill>
                <a:schemeClr val="accent3">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84784"/>
            <a:ext cx="9144000" cy="537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343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1000"/>
                                        <p:tgtEl>
                                          <p:spTgt spid="6146"/>
                                        </p:tgtEl>
                                      </p:cBhvr>
                                    </p:animEffect>
                                    <p:anim calcmode="lin" valueType="num">
                                      <p:cBhvr>
                                        <p:cTn id="12" dur="1000" fill="hold"/>
                                        <p:tgtEl>
                                          <p:spTgt spid="6146"/>
                                        </p:tgtEl>
                                        <p:attrNameLst>
                                          <p:attrName>ppt_x</p:attrName>
                                        </p:attrNameLst>
                                      </p:cBhvr>
                                      <p:tavLst>
                                        <p:tav tm="0">
                                          <p:val>
                                            <p:strVal val="#ppt_x"/>
                                          </p:val>
                                        </p:tav>
                                        <p:tav tm="100000">
                                          <p:val>
                                            <p:strVal val="#ppt_x"/>
                                          </p:val>
                                        </p:tav>
                                      </p:tavLst>
                                    </p:anim>
                                    <p:anim calcmode="lin" valueType="num">
                                      <p:cBhvr>
                                        <p:cTn id="13"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TotalTime>
  <Words>115</Words>
  <Application>Microsoft Office PowerPoint</Application>
  <PresentationFormat>On-screen Show (4:3)</PresentationFormat>
  <Paragraphs>14</Paragraphs>
  <Slides>14</Slides>
  <Notes>0</Notes>
  <HiddenSlides>0</HiddenSlides>
  <MMClips>3</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TRƯỜNG MẦM NON HOA SEN GVPTL: TRẦN THỊ NGỌC TRUYỀN  PHÁT TRIỂN NHẬN THỨC  TÌM HIỂU MỘT SỐ  PHƯƠNG TIỆN GIAO THÔNG  ĐƯỜNG HÀNG KHÔNG  4- 5 TUỔI </vt:lpstr>
      <vt:lpstr>Bài hát “Anh phi công ơi”    </vt:lpstr>
      <vt:lpstr>Câu đố Làm bằng kim loại, bay được như chim Thật nhẹ thật im chở người đi khắp (Là cái gì?)</vt:lpstr>
      <vt:lpstr>Quan sát máy bay</vt:lpstr>
      <vt:lpstr>Cô khái quát: Máy bay là phương tiện giao thông đường hàng không. Phía dưới thân máy có các bánh xe để giúp máy bay cất cánh và hạ cánh trên đường bay. Máy bay là phương tiện đi nhanh nhất, dùng để chở người và hàng hóa từ nơi này đến nơi khác  </vt:lpstr>
      <vt:lpstr>Đây là gì?</vt:lpstr>
      <vt:lpstr>Quan sát trực thăng</vt:lpstr>
      <vt:lpstr> Cô khái quát Máy bay trực thăng là phương tiện giao thông đường hàng không, máy bay trực thăng dùng cánh quạt để trực tiếp hạ cánh và cất cánh, máy bay trực thăng dùng trong quân đội, cứu hộ, cứu nạn</vt:lpstr>
      <vt:lpstr>Đây là gì?</vt:lpstr>
      <vt:lpstr>Quan sát khinh khí cầu</vt:lpstr>
      <vt:lpstr>Giáo dục: Trẻ khi đi trên các phương tiện giao thông đường hàng không, các con nhớ phải thắt dây an toàn, nghe theo sự hướng dẫn của các cô tiếp viên hàng không, các con còn nhỏ đi đâu cũng phải có người lớn đi cùng</vt:lpstr>
      <vt:lpstr>TRÒ CHƠI 1 “GHÉP TRANH”</vt:lpstr>
      <vt:lpstr>TRÒ CHƠI 2  “VỀ ĐÚNG SÂN BAY”</vt:lpstr>
      <vt:lpstr>Cảm ơn cô và các bạn đã tham gia tiết học ngày hôm nay                                        THANK YOU</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cp:revision>
  <dcterms:created xsi:type="dcterms:W3CDTF">2025-03-03T13:47:17Z</dcterms:created>
  <dcterms:modified xsi:type="dcterms:W3CDTF">2025-03-03T14:39:20Z</dcterms:modified>
</cp:coreProperties>
</file>